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6" r:id="rId4"/>
    <p:sldId id="259" r:id="rId5"/>
    <p:sldId id="277" r:id="rId6"/>
    <p:sldId id="278" r:id="rId7"/>
    <p:sldId id="261" r:id="rId8"/>
    <p:sldId id="273" r:id="rId9"/>
    <p:sldId id="275" r:id="rId10"/>
    <p:sldId id="276" r:id="rId11"/>
    <p:sldId id="279" r:id="rId12"/>
    <p:sldId id="280" r:id="rId13"/>
    <p:sldId id="281" r:id="rId14"/>
    <p:sldId id="282" r:id="rId15"/>
    <p:sldId id="288" r:id="rId16"/>
    <p:sldId id="283" r:id="rId17"/>
    <p:sldId id="284" r:id="rId18"/>
    <p:sldId id="285" r:id="rId19"/>
    <p:sldId id="286" r:id="rId20"/>
    <p:sldId id="287" r:id="rId21"/>
    <p:sldId id="289" r:id="rId22"/>
    <p:sldId id="27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720"/>
  </p:normalViewPr>
  <p:slideViewPr>
    <p:cSldViewPr snapToGrid="0" snapToObjects="1">
      <p:cViewPr varScale="1">
        <p:scale>
          <a:sx n="207" d="100"/>
          <a:sy n="207" d="100"/>
        </p:scale>
        <p:origin x="1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2B2ADA-7791-AC4F-8EC1-0A4909209E5C}" type="datetimeFigureOut">
              <a:rPr lang="en-US" smtClean="0"/>
              <a:t>4/27/22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02CBB6-7ADE-864A-8DBF-85AA6DE4E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078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71643-941A-6742-B41E-4BE865E262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A68B3C-D46D-8D49-9C3F-8406309AF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2DC19-3451-0C4D-9C60-5F5A9BC13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B831D-F86E-5242-AEF3-F2CC31F93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37423-F929-974F-B7BF-FE1EA4AAF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125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6564B-0B42-6547-926D-580C60192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74B92E-DBC8-0645-A2D1-A61A0D616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F2D3A-AF95-1D4C-9A39-72E8AE64B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561BA-81D6-164D-97F8-AF571EA47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DAE13-B180-204A-B73D-9A74D4ABA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126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66D259-410C-1441-960F-C3C7260DE1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20DF28-EAE5-2A42-8802-797174CC7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D011A-C26A-7A46-A7C5-54822C3D0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1DA51-AB43-C244-9D5C-84A2F6032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4EE6D-728C-3F40-AA21-79A31ED57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9CA5B-9E6F-B44A-B83E-75D74FAB4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00033-F0AC-B341-9D1E-85BEAB063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F6879-24E3-8A47-A59D-A498502D7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E44A7A-9AA0-4B4A-82E6-D8818444D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CC9CD-854D-414C-944F-FEEA88A9F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255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0E006-E92E-8B4D-A4A4-ADCCEEE21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BD98B-C4E2-6B40-A495-5A11E299F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6FADB-D3A2-374B-8E95-4FD8170A0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3BC3B-069E-9C45-BDCC-093D4DBF0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0478B-A02A-F94C-9691-54536534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81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41DFA-D317-1744-8BBD-BA0C27DA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59AC4-6C9F-BE43-ACFB-D7D83E3EC7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C324D6-DD59-8F41-9B0E-05A78A5790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A7A2C4-02CF-B647-ABD4-7AA96A956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BBA93-4CFA-5642-B6F4-121E0A442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D6CC6-9DAD-D348-9EA4-19647E0C4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33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8E222-851E-654B-A6BB-EED693801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1A68D-F871-424D-8C4B-A89CD1924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29894D-4489-5244-AB84-B3934F831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9F0F45-2009-FF48-8915-B6C0D815AD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7C961A-F7CA-9042-BA72-3EE4DBC878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3178D4-0D96-8B4F-8716-6519D4C4D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C62D1D-EFFB-8D48-B44B-CE129B02E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FC57DB-F57C-A14A-99CF-858D8FD92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848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B8F8F-B6FE-4849-9E74-7F6400A6C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611158-0DC0-8C47-832A-0536C7517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89960-1842-2B49-851D-EC2C9DB03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75997D-2289-4044-87A0-D06FBF317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440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C0E0C7-75B9-FC4A-B0F1-5D4CF3F64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E16776-28BA-3147-9005-AACA16C4D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62EFD1-59AC-D743-A6A0-84122B3E7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80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7A780-9825-DA44-8AA8-F91DBEEE7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31E74-A867-B34C-9465-164D58B20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0B752-6FA5-664D-A73D-DAA2BC4CE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FB0DE4-5E68-144B-B829-F32F9066F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D7AD72-CBFF-4441-86EE-36450FE47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BFCDD-BCA9-854B-9465-B24E2E111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887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9CB85-FEA0-C548-BCA2-8DE47D3E5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FFABCC-A931-B84B-BDEB-E6B9EE342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087F-4273-5747-8892-C747359DC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5C72D-1B33-4946-AAA4-60C3480DA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6D69B-189A-4746-8D65-4111302C7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8EC31-EC99-F54B-899D-28D3B8F74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595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E1114C-ECD1-7945-B3BD-ACCF1A917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BF568A-94C9-3846-92CE-2D0C3CCDB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1D5A5-5AB4-6843-92A6-9F75BE7C7B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AD69B-3DE6-B948-A5CA-71CF99385687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8F990-359C-814D-B201-D1AECF4F9C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1BD9A-9BDB-E84D-B1BC-9E3FCB9CAB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52FD1-6BAE-7348-B8C9-E217D7EBA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81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EFC754-FBEA-A040-A2DC-83C5CF0CE2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14" b="2714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F58A2A-83AD-C047-A483-D94489BC9D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9012" y="743447"/>
            <a:ext cx="4526602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4800" dirty="0">
                <a:latin typeface="Abadi" panose="020F0502020204030204" pitchFamily="34" charset="0"/>
                <a:cs typeface="Abadi" panose="020F0502020204030204" pitchFamily="34" charset="0"/>
              </a:rPr>
              <a:t>Disney World Ride Wait Times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B5FBA-91F0-2A46-823A-0924EC92B8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665" y="4629234"/>
            <a:ext cx="3973386" cy="1485319"/>
          </a:xfrm>
          <a:noFill/>
        </p:spPr>
        <p:txBody>
          <a:bodyPr anchor="ctr">
            <a:normAutofit/>
          </a:bodyPr>
          <a:lstStyle/>
          <a:p>
            <a:pPr algn="l"/>
            <a:r>
              <a:rPr lang="en-US" sz="2000" dirty="0">
                <a:latin typeface="Abadi" panose="020B0604020104020204" pitchFamily="34" charset="0"/>
              </a:rPr>
              <a:t>By Gus Lipkin</a:t>
            </a:r>
          </a:p>
          <a:p>
            <a:pPr algn="l"/>
            <a:r>
              <a:rPr lang="en-US" sz="2000" dirty="0">
                <a:latin typeface="Abadi" panose="020B0604020104020204" pitchFamily="34" charset="0"/>
              </a:rPr>
              <a:t>Slide Design: Hailey Skoglund</a:t>
            </a:r>
          </a:p>
        </p:txBody>
      </p:sp>
    </p:spTree>
    <p:extLst>
      <p:ext uri="{BB962C8B-B14F-4D97-AF65-F5344CB8AC3E}">
        <p14:creationId xmlns:p14="http://schemas.microsoft.com/office/powerpoint/2010/main" val="4000145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DB8F6-60B8-1641-BB1C-DD8514771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1109" y="165187"/>
            <a:ext cx="3449781" cy="833689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dirty="0">
                <a:latin typeface="Abadi" panose="020B0604020104020204" pitchFamily="34" charset="0"/>
              </a:rPr>
              <a:t>Rainfall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CEB841C-9D46-D46F-8375-678E4407B4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38401" y="1769795"/>
            <a:ext cx="7315199" cy="451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409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449FB6-8F74-C742-9B64-DEAAC179B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latin typeface="Abadi" panose="020B0604020104020204" pitchFamily="34" charset="0"/>
              </a:rPr>
              <a:t>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DD52D2-1C0F-A144-8346-155CEC05E2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62" r="28774"/>
          <a:stretch/>
        </p:blipFill>
        <p:spPr>
          <a:xfrm>
            <a:off x="6227064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EBC5501A-27A5-C548-AC5A-DA9A7D5A8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5179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756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4B91AC-E974-5844-A669-D2BDB903C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300" kern="1200" dirty="0">
                <a:solidFill>
                  <a:srgbClr val="080808"/>
                </a:solidFill>
                <a:latin typeface="Abadi" panose="020B0604020104020204" pitchFamily="34" charset="0"/>
              </a:rPr>
              <a:t>Constraints</a:t>
            </a:r>
            <a:br>
              <a:rPr lang="en-US" sz="40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rgbClr val="080808"/>
                </a:solidFill>
              </a:rPr>
              <a:t> Can we make sure that the models used are interpretable and quickly implementable?</a:t>
            </a:r>
            <a:endParaRPr lang="en-US" sz="4000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81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6CF2E2-0560-E646-965F-27659F5672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79" r="13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A68FA1D-A5BE-1B3B-FC8E-01F13A3BA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133" y="2117678"/>
            <a:ext cx="3822189" cy="3742762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Linear regression</a:t>
            </a:r>
          </a:p>
          <a:p>
            <a:pPr lvl="1"/>
            <a:r>
              <a:rPr lang="en-US" sz="1800" dirty="0"/>
              <a:t>Interpretable but hard to implement on the go</a:t>
            </a:r>
          </a:p>
          <a:p>
            <a:r>
              <a:rPr lang="en-US" sz="2400" dirty="0"/>
              <a:t>Random forest</a:t>
            </a:r>
          </a:p>
          <a:p>
            <a:pPr lvl="1"/>
            <a:r>
              <a:rPr lang="en-US" sz="1800" dirty="0"/>
              <a:t>Not interpretable or implementable</a:t>
            </a:r>
          </a:p>
          <a:p>
            <a:r>
              <a:rPr lang="en-US" sz="2400" dirty="0"/>
              <a:t>Random guesses</a:t>
            </a:r>
          </a:p>
          <a:p>
            <a:pPr lvl="1"/>
            <a:r>
              <a:rPr lang="en-US" sz="1800" dirty="0"/>
              <a:t>Not accurate</a:t>
            </a:r>
            <a:endParaRPr lang="en-US" dirty="0"/>
          </a:p>
          <a:p>
            <a:r>
              <a:rPr lang="en-US" sz="2400" dirty="0"/>
              <a:t>Decision trees</a:t>
            </a:r>
          </a:p>
          <a:p>
            <a:pPr lvl="1"/>
            <a:r>
              <a:rPr lang="en-US" sz="1800" dirty="0"/>
              <a:t>Interpretable and easy to implement on the go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C5542-B645-C440-AA40-5B90C323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133" y="801920"/>
            <a:ext cx="3962061" cy="951244"/>
          </a:xfrm>
        </p:spPr>
        <p:txBody>
          <a:bodyPr anchor="t">
            <a:noAutofit/>
          </a:bodyPr>
          <a:lstStyle/>
          <a:p>
            <a:r>
              <a:rPr lang="en-US" sz="3600" dirty="0">
                <a:latin typeface="Abadi" panose="020B0604020104020204" pitchFamily="34" charset="0"/>
              </a:rPr>
              <a:t>Choosing a Model</a:t>
            </a:r>
          </a:p>
        </p:txBody>
      </p:sp>
    </p:spTree>
    <p:extLst>
      <p:ext uri="{BB962C8B-B14F-4D97-AF65-F5344CB8AC3E}">
        <p14:creationId xmlns:p14="http://schemas.microsoft.com/office/powerpoint/2010/main" val="8734139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DB8F6-60B8-1641-BB1C-DD8514771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3952" y="165187"/>
            <a:ext cx="5544095" cy="83368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4800" dirty="0">
                <a:latin typeface="Abadi" panose="020B0604020104020204" pitchFamily="34" charset="0"/>
              </a:rPr>
              <a:t>Sample Decision Tree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CEB841C-9D46-D46F-8375-678E4407B4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38401" y="1769795"/>
            <a:ext cx="7315199" cy="451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885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DB8F6-60B8-1641-BB1C-DD8514771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3952" y="165187"/>
            <a:ext cx="5544095" cy="83368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4800" dirty="0">
                <a:latin typeface="Abadi" panose="020B0604020104020204" pitchFamily="34" charset="0"/>
              </a:rPr>
              <a:t>Decision Tree Accuracy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CEB841C-9D46-D46F-8375-678E4407B4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41785" y="1769795"/>
            <a:ext cx="7308430" cy="451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366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DB8F6-60B8-1641-BB1C-DD8514771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1177" y="165187"/>
            <a:ext cx="6429646" cy="83368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4800" dirty="0">
                <a:latin typeface="Abadi" panose="020B0604020104020204" pitchFamily="34" charset="0"/>
              </a:rPr>
              <a:t>Decision Tree Evaluation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9B73BE8-5A40-E310-5ADC-642DB250E6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576007"/>
              </p:ext>
            </p:extLst>
          </p:nvPr>
        </p:nvGraphicFramePr>
        <p:xfrm>
          <a:off x="273054" y="1353892"/>
          <a:ext cx="11645893" cy="4934872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113379">
                  <a:extLst>
                    <a:ext uri="{9D8B030D-6E8A-4147-A177-3AD203B41FA5}">
                      <a16:colId xmlns:a16="http://schemas.microsoft.com/office/drawing/2014/main" val="3968688621"/>
                    </a:ext>
                  </a:extLst>
                </a:gridCol>
                <a:gridCol w="1027912">
                  <a:extLst>
                    <a:ext uri="{9D8B030D-6E8A-4147-A177-3AD203B41FA5}">
                      <a16:colId xmlns:a16="http://schemas.microsoft.com/office/drawing/2014/main" val="706752909"/>
                    </a:ext>
                  </a:extLst>
                </a:gridCol>
                <a:gridCol w="1172954">
                  <a:extLst>
                    <a:ext uri="{9D8B030D-6E8A-4147-A177-3AD203B41FA5}">
                      <a16:colId xmlns:a16="http://schemas.microsoft.com/office/drawing/2014/main" val="892009296"/>
                    </a:ext>
                  </a:extLst>
                </a:gridCol>
                <a:gridCol w="1340551">
                  <a:extLst>
                    <a:ext uri="{9D8B030D-6E8A-4147-A177-3AD203B41FA5}">
                      <a16:colId xmlns:a16="http://schemas.microsoft.com/office/drawing/2014/main" val="1508242647"/>
                    </a:ext>
                  </a:extLst>
                </a:gridCol>
                <a:gridCol w="1663699">
                  <a:extLst>
                    <a:ext uri="{9D8B030D-6E8A-4147-A177-3AD203B41FA5}">
                      <a16:colId xmlns:a16="http://schemas.microsoft.com/office/drawing/2014/main" val="3339582670"/>
                    </a:ext>
                  </a:extLst>
                </a:gridCol>
                <a:gridCol w="1663699">
                  <a:extLst>
                    <a:ext uri="{9D8B030D-6E8A-4147-A177-3AD203B41FA5}">
                      <a16:colId xmlns:a16="http://schemas.microsoft.com/office/drawing/2014/main" val="1984602133"/>
                    </a:ext>
                  </a:extLst>
                </a:gridCol>
                <a:gridCol w="1663699">
                  <a:extLst>
                    <a:ext uri="{9D8B030D-6E8A-4147-A177-3AD203B41FA5}">
                      <a16:colId xmlns:a16="http://schemas.microsoft.com/office/drawing/2014/main" val="3083687381"/>
                    </a:ext>
                  </a:extLst>
                </a:gridCol>
              </a:tblGrid>
              <a:tr h="31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Ride Name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MSE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>
                          <a:effectLst/>
                        </a:rPr>
                        <a:t>Accuracy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>
                          <a:effectLst/>
                        </a:rPr>
                        <a:t>Error Direction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>
                          <a:effectLst/>
                        </a:rPr>
                        <a:t>Mean Wait Time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>
                          <a:effectLst/>
                        </a:rPr>
                        <a:t>Mean Lower Limit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Mean Upper Limit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1200150949"/>
                  </a:ext>
                </a:extLst>
              </a:tr>
              <a:tr h="31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DWARFS TRAIN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356.04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0.28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37.38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31.77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42.99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4021331892"/>
                  </a:ext>
                </a:extLst>
              </a:tr>
              <a:tr h="31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PIRATES OF CARIBBEAN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77.53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0.19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0.44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15.28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12.98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17.57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466994985"/>
                  </a:ext>
                </a:extLst>
              </a:tr>
              <a:tr h="31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SPLASH MOUNTAIN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153.13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0.42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20.59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17.5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23.67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1070590053"/>
                  </a:ext>
                </a:extLst>
              </a:tr>
              <a:tr h="31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ALIEN SAUCERS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75.04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0.34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0.45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24.13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20.51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27.75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3379248392"/>
                  </a:ext>
                </a:extLst>
              </a:tr>
              <a:tr h="31919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ROCK N ROLLERCOASTER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200.88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0.25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0.45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26.91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22.87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30.95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303331156"/>
                  </a:ext>
                </a:extLst>
              </a:tr>
              <a:tr h="17256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SLINKY DOG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291.05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41.77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35.51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48.04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2167905511"/>
                  </a:ext>
                </a:extLst>
              </a:tr>
              <a:tr h="31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TOY STORY MANIA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354.43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0.25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0.42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29.77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25.3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34.24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4058967312"/>
                  </a:ext>
                </a:extLst>
              </a:tr>
              <a:tr h="17256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DINOSAUR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107.24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0.18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0.41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16.29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13.84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18.73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883863394"/>
                  </a:ext>
                </a:extLst>
              </a:tr>
              <a:tr h="31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EXPEDITION EVEREST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76.91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0.19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0.42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14.55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12.37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16.73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3245656003"/>
                  </a:ext>
                </a:extLst>
              </a:tr>
              <a:tr h="31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FLIGHT OF PASSAGE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1391.43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70.96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60.31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81.6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568974046"/>
                  </a:ext>
                </a:extLst>
              </a:tr>
              <a:tr h="31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KILIMANJARO SAFARIS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167.78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0.16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0.42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19.48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16.56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22.4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2533146577"/>
                  </a:ext>
                </a:extLst>
              </a:tr>
              <a:tr h="17256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NAVI RIVER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207.13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0.25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29.37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24.97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33.78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539212594"/>
                  </a:ext>
                </a:extLst>
              </a:tr>
              <a:tr h="17256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SOARIN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136.73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0.26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0.44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25.58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21.74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29.42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3949651774"/>
                  </a:ext>
                </a:extLst>
              </a:tr>
              <a:tr h="31870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SPACESHIP EARTH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34.37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0.13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0.39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7.66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6.51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8.81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9" marR="8089" marT="8089" marB="0" anchor="b"/>
                </a:tc>
                <a:extLst>
                  <a:ext uri="{0D108BD9-81ED-4DB2-BD59-A6C34878D82A}">
                    <a16:rowId xmlns:a16="http://schemas.microsoft.com/office/drawing/2014/main" val="2147219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9112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449FB6-8F74-C742-9B64-DEAAC179B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latin typeface="Abadi" panose="020B0604020104020204" pitchFamily="34" charset="0"/>
              </a:rPr>
              <a:t>Next Steps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DD52D2-1C0F-A144-8346-155CEC05E2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977" r="20977"/>
          <a:stretch/>
        </p:blipFill>
        <p:spPr>
          <a:xfrm>
            <a:off x="6227064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EBC5501A-27A5-C548-AC5A-DA9A7D5A8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5179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45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6CF2E2-0560-E646-965F-27659F5672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01" r="300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A68FA1D-A5BE-1B3B-FC8E-01F13A3BA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133" y="2117678"/>
            <a:ext cx="3822189" cy="3742762"/>
          </a:xfrm>
        </p:spPr>
        <p:txBody>
          <a:bodyPr>
            <a:normAutofit/>
          </a:bodyPr>
          <a:lstStyle/>
          <a:p>
            <a:r>
              <a:rPr lang="en-US" sz="2800" dirty="0"/>
              <a:t>Get results for multiple trees at once</a:t>
            </a:r>
          </a:p>
          <a:p>
            <a:r>
              <a:rPr lang="en-US" dirty="0"/>
              <a:t>Allows for more advanced models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C5542-B645-C440-AA40-5B90C323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133" y="801920"/>
            <a:ext cx="3962061" cy="951244"/>
          </a:xfrm>
        </p:spPr>
        <p:txBody>
          <a:bodyPr anchor="t">
            <a:noAutofit/>
          </a:bodyPr>
          <a:lstStyle/>
          <a:p>
            <a:r>
              <a:rPr lang="en-US" sz="3200" dirty="0">
                <a:latin typeface="Abadi" panose="020B0604020104020204" pitchFamily="34" charset="0"/>
              </a:rPr>
              <a:t>Create an App</a:t>
            </a:r>
          </a:p>
        </p:txBody>
      </p:sp>
    </p:spTree>
    <p:extLst>
      <p:ext uri="{BB962C8B-B14F-4D97-AF65-F5344CB8AC3E}">
        <p14:creationId xmlns:p14="http://schemas.microsoft.com/office/powerpoint/2010/main" val="22660657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6CF2E2-0560-E646-965F-27659F5672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01" r="300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A68FA1D-A5BE-1B3B-FC8E-01F13A3BA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133" y="2117678"/>
            <a:ext cx="3822189" cy="3742762"/>
          </a:xfrm>
        </p:spPr>
        <p:txBody>
          <a:bodyPr>
            <a:normAutofit/>
          </a:bodyPr>
          <a:lstStyle/>
          <a:p>
            <a:r>
              <a:rPr lang="en-US" sz="3200" dirty="0"/>
              <a:t>Stacking ensemble model</a:t>
            </a:r>
          </a:p>
          <a:p>
            <a:pPr lvl="1"/>
            <a:r>
              <a:rPr lang="en-US" dirty="0"/>
              <a:t>Leverage multiple models at once</a:t>
            </a:r>
          </a:p>
          <a:p>
            <a:pPr lvl="1"/>
            <a:r>
              <a:rPr lang="en-US" dirty="0"/>
              <a:t>Improved accuracy</a:t>
            </a:r>
            <a:endParaRPr lang="en-US" sz="28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C5542-B645-C440-AA40-5B90C323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133" y="801920"/>
            <a:ext cx="3962061" cy="951244"/>
          </a:xfrm>
        </p:spPr>
        <p:txBody>
          <a:bodyPr anchor="t">
            <a:noAutofit/>
          </a:bodyPr>
          <a:lstStyle/>
          <a:p>
            <a:r>
              <a:rPr lang="en-US" sz="3200" dirty="0">
                <a:latin typeface="Abadi" panose="020B0604020104020204" pitchFamily="34" charset="0"/>
              </a:rPr>
              <a:t>Improving the Model</a:t>
            </a:r>
          </a:p>
        </p:txBody>
      </p:sp>
    </p:spTree>
    <p:extLst>
      <p:ext uri="{BB962C8B-B14F-4D97-AF65-F5344CB8AC3E}">
        <p14:creationId xmlns:p14="http://schemas.microsoft.com/office/powerpoint/2010/main" val="1337143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4B91AC-E974-5844-A669-D2BDB903C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300" kern="1200" dirty="0">
                <a:solidFill>
                  <a:srgbClr val="080808"/>
                </a:solidFill>
                <a:latin typeface="Abadi" panose="020B0604020104020204" pitchFamily="34" charset="0"/>
              </a:rPr>
              <a:t>Problem Statement</a:t>
            </a:r>
            <a:br>
              <a:rPr lang="en-US" sz="40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rgbClr val="080808"/>
                </a:solidFill>
              </a:rPr>
              <a:t> Can we forecast ride wait times to help Disney guests choose rides with the shortest wait times?</a:t>
            </a:r>
            <a:endParaRPr lang="en-US" sz="4000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5208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449FB6-8F74-C742-9B64-DEAAC179B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>
                <a:latin typeface="Abadi" panose="020B0604020104020204" pitchFamily="34" charset="0"/>
              </a:rPr>
              <a:t>Conclusion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DD52D2-1C0F-A144-8346-155CEC05E2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84" r="25552"/>
          <a:stretch/>
        </p:blipFill>
        <p:spPr>
          <a:xfrm>
            <a:off x="6227064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EBC5501A-27A5-C548-AC5A-DA9A7D5A8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5179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7867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6CF2E2-0560-E646-965F-27659F5672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07" r="300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A68FA1D-A5BE-1B3B-FC8E-01F13A3BA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133" y="2117678"/>
            <a:ext cx="3822189" cy="3742762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Predicting the future is tricky business</a:t>
            </a:r>
          </a:p>
          <a:p>
            <a:r>
              <a:rPr lang="en-US" dirty="0"/>
              <a:t>Spotty data makes for difficult analysis</a:t>
            </a:r>
          </a:p>
          <a:p>
            <a:r>
              <a:rPr lang="en-US" sz="2800" dirty="0"/>
              <a:t>I did it anyways and got results!</a:t>
            </a:r>
          </a:p>
          <a:p>
            <a:r>
              <a:rPr lang="en-US" dirty="0"/>
              <a:t>It’s time for a good rest before going to Disney to try out my models</a:t>
            </a:r>
            <a:endParaRPr lang="en-US" sz="28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C5542-B645-C440-AA40-5B90C323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133" y="801920"/>
            <a:ext cx="3962061" cy="951244"/>
          </a:xfrm>
        </p:spPr>
        <p:txBody>
          <a:bodyPr anchor="t">
            <a:noAutofit/>
          </a:bodyPr>
          <a:lstStyle/>
          <a:p>
            <a:r>
              <a:rPr lang="en-US" sz="2800" dirty="0">
                <a:latin typeface="Abadi" panose="020B0604020104020204" pitchFamily="34" charset="0"/>
              </a:rPr>
              <a:t>My models might not be better than nothing</a:t>
            </a:r>
          </a:p>
        </p:txBody>
      </p:sp>
    </p:spTree>
    <p:extLst>
      <p:ext uri="{BB962C8B-B14F-4D97-AF65-F5344CB8AC3E}">
        <p14:creationId xmlns:p14="http://schemas.microsoft.com/office/powerpoint/2010/main" val="39876978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EFC754-FBEA-A040-A2DC-83C5CF0CE2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14" b="2714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F58A2A-83AD-C047-A483-D94489BC9D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9012" y="743447"/>
            <a:ext cx="4526602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4800" dirty="0">
                <a:latin typeface="Abadi" panose="020F0502020204030204" pitchFamily="34" charset="0"/>
                <a:cs typeface="Abadi" panose="020F0502020204030204" pitchFamily="34" charset="0"/>
              </a:rPr>
              <a:t>Disney World Ride Wait Times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B5FBA-91F0-2A46-823A-0924EC92B8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665" y="4629234"/>
            <a:ext cx="3973386" cy="1485319"/>
          </a:xfrm>
          <a:noFill/>
        </p:spPr>
        <p:txBody>
          <a:bodyPr anchor="ctr">
            <a:normAutofit/>
          </a:bodyPr>
          <a:lstStyle/>
          <a:p>
            <a:pPr algn="l"/>
            <a:r>
              <a:rPr lang="en-US" sz="2000" dirty="0">
                <a:latin typeface="Abadi" panose="020B0604020104020204" pitchFamily="34" charset="0"/>
              </a:rPr>
              <a:t>By Gus Lipkin</a:t>
            </a:r>
          </a:p>
          <a:p>
            <a:pPr algn="l"/>
            <a:r>
              <a:rPr lang="en-US" sz="2000" dirty="0">
                <a:latin typeface="Abadi" panose="020B0604020104020204" pitchFamily="34" charset="0"/>
              </a:rPr>
              <a:t>Slide Design: Hailey Skoglund</a:t>
            </a:r>
          </a:p>
        </p:txBody>
      </p:sp>
    </p:spTree>
    <p:extLst>
      <p:ext uri="{BB962C8B-B14F-4D97-AF65-F5344CB8AC3E}">
        <p14:creationId xmlns:p14="http://schemas.microsoft.com/office/powerpoint/2010/main" val="1325343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449FB6-8F74-C742-9B64-DEAAC179B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latin typeface="Abadi" panose="020B0604020104020204" pitchFamily="34" charset="0"/>
              </a:rPr>
              <a:t>Literature Review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DD52D2-1C0F-A144-8346-155CEC05E2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21" r="25015"/>
          <a:stretch/>
        </p:blipFill>
        <p:spPr>
          <a:xfrm>
            <a:off x="6227064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EBC5501A-27A5-C548-AC5A-DA9A7D5A8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5179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10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6CF2E2-0560-E646-965F-27659F5672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01" r="300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A68FA1D-A5BE-1B3B-FC8E-01F13A3BA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133" y="2117678"/>
            <a:ext cx="3822189" cy="3742762"/>
          </a:xfrm>
        </p:spPr>
        <p:txBody>
          <a:bodyPr>
            <a:normAutofit/>
          </a:bodyPr>
          <a:lstStyle/>
          <a:p>
            <a:r>
              <a:rPr lang="en-US" sz="2400" dirty="0"/>
              <a:t>Temperature and precipitation have an effect</a:t>
            </a:r>
          </a:p>
          <a:p>
            <a:r>
              <a:rPr lang="en-US" sz="2400" dirty="0"/>
              <a:t>There are seasonal highs and lows</a:t>
            </a:r>
          </a:p>
          <a:p>
            <a:r>
              <a:rPr lang="en-US" sz="2400" dirty="0"/>
              <a:t>Parades cause an increase in wait times</a:t>
            </a:r>
          </a:p>
          <a:p>
            <a:r>
              <a:rPr lang="en-US" sz="2400" dirty="0"/>
              <a:t>Wednesdays in September are the slowest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C5542-B645-C440-AA40-5B90C323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133" y="801920"/>
            <a:ext cx="3962061" cy="951244"/>
          </a:xfrm>
        </p:spPr>
        <p:txBody>
          <a:bodyPr anchor="t">
            <a:normAutofit fontScale="90000"/>
          </a:bodyPr>
          <a:lstStyle/>
          <a:p>
            <a:r>
              <a:rPr lang="en-US" sz="4800" dirty="0">
                <a:latin typeface="Abadi" panose="020B0604020104020204" pitchFamily="34" charset="0"/>
              </a:rPr>
              <a:t>Previous Project By Me!</a:t>
            </a:r>
          </a:p>
        </p:txBody>
      </p:sp>
    </p:spTree>
    <p:extLst>
      <p:ext uri="{BB962C8B-B14F-4D97-AF65-F5344CB8AC3E}">
        <p14:creationId xmlns:p14="http://schemas.microsoft.com/office/powerpoint/2010/main" val="4108230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449FB6-8F74-C742-9B64-DEAAC179B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latin typeface="Abadi" panose="020B0604020104020204" pitchFamily="34" charset="0"/>
              </a:rPr>
              <a:t>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DD52D2-1C0F-A144-8346-155CEC05E2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" r="50633"/>
          <a:stretch/>
        </p:blipFill>
        <p:spPr>
          <a:xfrm>
            <a:off x="6227064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EBC5501A-27A5-C548-AC5A-DA9A7D5A8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5179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320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6CF2E2-0560-E646-965F-27659F5672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51" r="325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A68FA1D-A5BE-1B3B-FC8E-01F13A3BA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133" y="2117678"/>
            <a:ext cx="3822189" cy="3742762"/>
          </a:xfrm>
        </p:spPr>
        <p:txBody>
          <a:bodyPr>
            <a:normAutofit/>
          </a:bodyPr>
          <a:lstStyle/>
          <a:p>
            <a:r>
              <a:rPr lang="en-US" sz="2400" dirty="0"/>
              <a:t>Actual wait time as reported by Disney guests</a:t>
            </a:r>
          </a:p>
          <a:p>
            <a:r>
              <a:rPr lang="en-US" sz="2400" dirty="0"/>
              <a:t>Posted wait times from Disney</a:t>
            </a:r>
          </a:p>
          <a:p>
            <a:r>
              <a:rPr lang="en-US" sz="2400" dirty="0"/>
              <a:t>When actual wait times are available, posted are not available</a:t>
            </a:r>
          </a:p>
          <a:p>
            <a:r>
              <a:rPr lang="en-US" sz="2400" dirty="0"/>
              <a:t>Data collection is intermittent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C5542-B645-C440-AA40-5B90C323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133" y="801920"/>
            <a:ext cx="3962061" cy="951244"/>
          </a:xfrm>
        </p:spPr>
        <p:txBody>
          <a:bodyPr anchor="t">
            <a:normAutofit fontScale="90000"/>
          </a:bodyPr>
          <a:lstStyle/>
          <a:p>
            <a:r>
              <a:rPr lang="en-US" sz="4800" dirty="0">
                <a:latin typeface="Abadi" panose="020B0604020104020204" pitchFamily="34" charset="0"/>
              </a:rPr>
              <a:t>Two Wait Times</a:t>
            </a:r>
          </a:p>
        </p:txBody>
      </p:sp>
    </p:spTree>
    <p:extLst>
      <p:ext uri="{BB962C8B-B14F-4D97-AF65-F5344CB8AC3E}">
        <p14:creationId xmlns:p14="http://schemas.microsoft.com/office/powerpoint/2010/main" val="3396682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DB8F6-60B8-1641-BB1C-DD8514771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1109" y="165187"/>
            <a:ext cx="3449781" cy="833689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dirty="0">
                <a:latin typeface="Abadi" panose="020B0604020104020204" pitchFamily="34" charset="0"/>
              </a:rPr>
              <a:t>Wait Times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 descr="A picture containing chart&#10;&#10;Description automatically generated">
            <a:extLst>
              <a:ext uri="{FF2B5EF4-FFF2-40B4-BE49-F238E27FC236}">
                <a16:creationId xmlns:a16="http://schemas.microsoft.com/office/drawing/2014/main" id="{9DE36BE8-BC16-22B2-EF5C-97F72D97A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49" y="2200860"/>
            <a:ext cx="5486400" cy="3385891"/>
          </a:xfrm>
          <a:prstGeom prst="rect">
            <a:avLst/>
          </a:prstGeom>
        </p:spPr>
      </p:pic>
      <p:pic>
        <p:nvPicPr>
          <p:cNvPr id="15" name="Picture 14" descr="Diagram, schematic&#10;&#10;Description automatically generated">
            <a:extLst>
              <a:ext uri="{FF2B5EF4-FFF2-40B4-BE49-F238E27FC236}">
                <a16:creationId xmlns:a16="http://schemas.microsoft.com/office/drawing/2014/main" id="{85535410-78ED-A855-A0A9-8E0139632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097" y="2200855"/>
            <a:ext cx="5486400" cy="3385896"/>
          </a:xfrm>
          <a:prstGeom prst="rect">
            <a:avLst/>
          </a:prstGeom>
        </p:spPr>
      </p:pic>
      <p:pic>
        <p:nvPicPr>
          <p:cNvPr id="22" name="Picture 21" descr="Chart&#10;&#10;Description automatically generated">
            <a:extLst>
              <a:ext uri="{FF2B5EF4-FFF2-40B4-BE49-F238E27FC236}">
                <a16:creationId xmlns:a16="http://schemas.microsoft.com/office/drawing/2014/main" id="{ECEB841C-9D46-D46F-8375-678E4407B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1" y="1769792"/>
            <a:ext cx="7315200" cy="451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2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6CF2E2-0560-E646-965F-27659F5672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01" r="300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A68FA1D-A5BE-1B3B-FC8E-01F13A3BA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8133" y="2117678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Temperature</a:t>
            </a:r>
          </a:p>
          <a:p>
            <a:r>
              <a:rPr lang="en-US" sz="2000" dirty="0"/>
              <a:t>Rainfall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BC5542-B645-C440-AA40-5B90C3230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133" y="801920"/>
            <a:ext cx="3962061" cy="951244"/>
          </a:xfrm>
        </p:spPr>
        <p:txBody>
          <a:bodyPr anchor="t">
            <a:normAutofit/>
          </a:bodyPr>
          <a:lstStyle/>
          <a:p>
            <a:r>
              <a:rPr lang="en-US" sz="4800" dirty="0">
                <a:latin typeface="Abadi" panose="020B0604020104020204" pitchFamily="34" charset="0"/>
              </a:rPr>
              <a:t>Climate Data</a:t>
            </a:r>
          </a:p>
        </p:txBody>
      </p:sp>
    </p:spTree>
    <p:extLst>
      <p:ext uri="{BB962C8B-B14F-4D97-AF65-F5344CB8AC3E}">
        <p14:creationId xmlns:p14="http://schemas.microsoft.com/office/powerpoint/2010/main" val="2164750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DB8F6-60B8-1641-BB1C-DD8514771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1109" y="165187"/>
            <a:ext cx="3449781" cy="833689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dirty="0">
                <a:latin typeface="Abadi" panose="020B0604020104020204" pitchFamily="34" charset="0"/>
              </a:rPr>
              <a:t>Temperature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CEB841C-9D46-D46F-8375-678E4407B4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38401" y="1769795"/>
            <a:ext cx="7315200" cy="451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340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{8A09C13B-75B1-0649-BE7E-AF4A3EB32DED}tf16401378</Template>
  <TotalTime>3766</TotalTime>
  <Words>383</Words>
  <Application>Microsoft Macintosh PowerPoint</Application>
  <PresentationFormat>Widescreen</PresentationFormat>
  <Paragraphs>158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Abadi</vt:lpstr>
      <vt:lpstr>Arial</vt:lpstr>
      <vt:lpstr>Calibri</vt:lpstr>
      <vt:lpstr>Calibri Light</vt:lpstr>
      <vt:lpstr>Office Theme</vt:lpstr>
      <vt:lpstr>Disney World Ride Wait Times</vt:lpstr>
      <vt:lpstr>Problem Statement  Can we forecast ride wait times to help Disney guests choose rides with the shortest wait times?</vt:lpstr>
      <vt:lpstr>Literature Review</vt:lpstr>
      <vt:lpstr>Previous Project By Me!</vt:lpstr>
      <vt:lpstr>Data</vt:lpstr>
      <vt:lpstr>Two Wait Times</vt:lpstr>
      <vt:lpstr>Wait Times</vt:lpstr>
      <vt:lpstr>Climate Data</vt:lpstr>
      <vt:lpstr>Temperature</vt:lpstr>
      <vt:lpstr>Rainfall</vt:lpstr>
      <vt:lpstr>Analysis</vt:lpstr>
      <vt:lpstr>Constraints  Can we make sure that the models used are interpretable and quickly implementable?</vt:lpstr>
      <vt:lpstr>Choosing a Model</vt:lpstr>
      <vt:lpstr>Sample Decision Tree</vt:lpstr>
      <vt:lpstr>Decision Tree Accuracy</vt:lpstr>
      <vt:lpstr>Decision Tree Evaluation</vt:lpstr>
      <vt:lpstr>Next Steps</vt:lpstr>
      <vt:lpstr>Create an App</vt:lpstr>
      <vt:lpstr>Improving the Model</vt:lpstr>
      <vt:lpstr>Conclusion</vt:lpstr>
      <vt:lpstr>My models might not be better than nothing</vt:lpstr>
      <vt:lpstr>Disney World Ride Wait Times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Magical Maximization</dc:title>
  <dc:creator>Skoglund, Hailey</dc:creator>
  <cp:lastModifiedBy>Lipkin, Gus</cp:lastModifiedBy>
  <cp:revision>28</cp:revision>
  <dcterms:created xsi:type="dcterms:W3CDTF">2022-04-17T17:29:43Z</dcterms:created>
  <dcterms:modified xsi:type="dcterms:W3CDTF">2022-04-28T02:35:10Z</dcterms:modified>
</cp:coreProperties>
</file>

<file path=docProps/thumbnail.jpeg>
</file>